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61" r:id="rId6"/>
    <p:sldId id="259" r:id="rId7"/>
    <p:sldId id="260" r:id="rId8"/>
    <p:sldId id="266" r:id="rId9"/>
    <p:sldId id="267" r:id="rId10"/>
    <p:sldId id="262" r:id="rId11"/>
    <p:sldId id="263" r:id="rId12"/>
    <p:sldId id="273" r:id="rId13"/>
    <p:sldId id="264" r:id="rId14"/>
    <p:sldId id="265" r:id="rId15"/>
    <p:sldId id="270" r:id="rId16"/>
    <p:sldId id="271" r:id="rId17"/>
    <p:sldId id="274" r:id="rId18"/>
    <p:sldId id="275" r:id="rId19"/>
    <p:sldId id="269" r:id="rId2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6" d="100"/>
          <a:sy n="76" d="100"/>
        </p:scale>
        <p:origin x="-54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acebook.com/" TargetMode="External"/><Relationship Id="rId5" Type="http://schemas.openxmlformats.org/officeDocument/2006/relationships/hyperlink" Target="mailto:rwjung@robotis.com" TargetMode="Externa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0B6S2Ca75Q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인원 구성</a:t>
            </a:r>
            <a:endParaRPr lang="ko-KR" altLang="en-US" dirty="0"/>
          </a:p>
        </p:txBody>
      </p:sp>
      <p:sp>
        <p:nvSpPr>
          <p:cNvPr id="4" name="폭발 1 3"/>
          <p:cNvSpPr/>
          <p:nvPr/>
        </p:nvSpPr>
        <p:spPr>
          <a:xfrm rot="20700000">
            <a:off x="5350394" y="4456403"/>
            <a:ext cx="2956420" cy="2169981"/>
          </a:xfrm>
          <a:prstGeom prst="irregularSeal1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OROCA </a:t>
            </a:r>
            <a:r>
              <a:rPr lang="ko-KR" altLang="en-US" b="1" dirty="0" smtClean="0">
                <a:solidFill>
                  <a:schemeClr val="tx1"/>
                </a:solidFill>
              </a:rPr>
              <a:t>사상 </a:t>
            </a:r>
            <a:r>
              <a:rPr lang="en-US" altLang="ko-KR" b="1" dirty="0" smtClean="0">
                <a:solidFill>
                  <a:schemeClr val="tx1"/>
                </a:solidFill>
              </a:rPr>
              <a:t/>
            </a:r>
            <a:br>
              <a:rPr lang="en-US" altLang="ko-KR" b="1" dirty="0" smtClean="0">
                <a:solidFill>
                  <a:schemeClr val="tx1"/>
                </a:solidFill>
              </a:rPr>
            </a:br>
            <a:r>
              <a:rPr lang="ko-KR" altLang="en-US" b="1" dirty="0" err="1" smtClean="0">
                <a:solidFill>
                  <a:schemeClr val="tx1"/>
                </a:solidFill>
              </a:rPr>
              <a:t>역대급</a:t>
            </a:r>
            <a:r>
              <a:rPr lang="ko-KR" altLang="en-US" b="1" dirty="0" smtClean="0">
                <a:solidFill>
                  <a:schemeClr val="tx1"/>
                </a:solidFill>
              </a:rPr>
              <a:t> 구성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6786" y="4509120"/>
            <a:ext cx="38956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서로 도와줘야 합니다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서로가 적이 아닌 동지입니다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b="1" dirty="0" smtClean="0">
                <a:solidFill>
                  <a:srgbClr val="0070C0"/>
                </a:solidFill>
              </a:rPr>
              <a:t>여긴 회사가 아닙니다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절대 뒤통수 안 맞습니다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각 분야에서 모두가 </a:t>
            </a:r>
            <a:r>
              <a:rPr lang="en-US" altLang="ko-KR" dirty="0" smtClean="0">
                <a:solidFill>
                  <a:srgbClr val="0070C0"/>
                </a:solidFill>
              </a:rPr>
              <a:t>“</a:t>
            </a:r>
            <a:r>
              <a:rPr lang="ko-KR" altLang="en-US" dirty="0" smtClean="0">
                <a:solidFill>
                  <a:srgbClr val="0070C0"/>
                </a:solidFill>
              </a:rPr>
              <a:t>고수</a:t>
            </a:r>
            <a:r>
              <a:rPr lang="en-US" altLang="ko-KR" dirty="0" smtClean="0">
                <a:solidFill>
                  <a:srgbClr val="0070C0"/>
                </a:solidFill>
              </a:rPr>
              <a:t>”</a:t>
            </a:r>
            <a:r>
              <a:rPr lang="ko-KR" altLang="en-US" dirty="0" smtClean="0">
                <a:solidFill>
                  <a:srgbClr val="0070C0"/>
                </a:solidFill>
              </a:rPr>
              <a:t> 입니다</a:t>
            </a:r>
            <a:r>
              <a:rPr lang="en-US" altLang="ko-KR" dirty="0" smtClean="0">
                <a:solidFill>
                  <a:srgbClr val="0070C0"/>
                </a:solidFill>
              </a:rPr>
              <a:t>!</a:t>
            </a: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나를 무시하지 </a:t>
            </a:r>
            <a:r>
              <a:rPr lang="ko-KR" altLang="en-US" dirty="0" err="1" smtClean="0">
                <a:solidFill>
                  <a:srgbClr val="0070C0"/>
                </a:solidFill>
              </a:rPr>
              <a:t>말찌어라</a:t>
            </a:r>
            <a:r>
              <a:rPr lang="en-US" altLang="ko-KR" dirty="0" smtClean="0">
                <a:solidFill>
                  <a:srgbClr val="0070C0"/>
                </a:solidFill>
              </a:rPr>
              <a:t>!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865459"/>
              </p:ext>
            </p:extLst>
          </p:nvPr>
        </p:nvGraphicFramePr>
        <p:xfrm>
          <a:off x="1091952" y="1397000"/>
          <a:ext cx="6864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760"/>
                <a:gridCol w="1008112"/>
                <a:gridCol w="576064"/>
                <a:gridCol w="1728192"/>
                <a:gridCol w="2664296"/>
              </a:tblGrid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총 인원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04/05~06/14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06/21~08/09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LIDAR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2</a:t>
                      </a:r>
                      <a:r>
                        <a:rPr lang="ko-KR" altLang="en-US" baseline="0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LIDAR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VR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제어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제어 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ML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ML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SE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en-US" altLang="ko-KR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42" name="그룹 41"/>
          <p:cNvGrpSpPr/>
          <p:nvPr/>
        </p:nvGrpSpPr>
        <p:grpSpPr>
          <a:xfrm>
            <a:off x="5292080" y="2017182"/>
            <a:ext cx="2655912" cy="1414415"/>
            <a:chOff x="5724128" y="2017182"/>
            <a:chExt cx="2655912" cy="1414415"/>
          </a:xfrm>
        </p:grpSpPr>
        <p:grpSp>
          <p:nvGrpSpPr>
            <p:cNvPr id="32" name="그룹 31"/>
            <p:cNvGrpSpPr/>
            <p:nvPr/>
          </p:nvGrpSpPr>
          <p:grpSpPr>
            <a:xfrm>
              <a:off x="5724128" y="2017182"/>
              <a:ext cx="648072" cy="1411818"/>
              <a:chOff x="5724128" y="2017182"/>
              <a:chExt cx="648072" cy="1411818"/>
            </a:xfrm>
          </p:grpSpPr>
          <p:cxnSp>
            <p:nvCxnSpPr>
              <p:cNvPr id="17" name="직선 화살표 연결선 16"/>
              <p:cNvCxnSpPr/>
              <p:nvPr/>
            </p:nvCxnSpPr>
            <p:spPr>
              <a:xfrm>
                <a:off x="5724128" y="2017182"/>
                <a:ext cx="648072" cy="40370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/>
              <p:cNvCxnSpPr/>
              <p:nvPr/>
            </p:nvCxnSpPr>
            <p:spPr>
              <a:xfrm>
                <a:off x="5724128" y="2371435"/>
                <a:ext cx="648072" cy="20185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/>
              <p:nvPr/>
            </p:nvCxnSpPr>
            <p:spPr>
              <a:xfrm>
                <a:off x="5724128" y="2675224"/>
                <a:ext cx="648072" cy="504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/>
              <p:nvPr/>
            </p:nvCxnSpPr>
            <p:spPr>
              <a:xfrm flipV="1">
                <a:off x="5724128" y="2903320"/>
                <a:ext cx="648072" cy="936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/>
              <p:nvPr/>
            </p:nvCxnSpPr>
            <p:spPr>
              <a:xfrm flipV="1">
                <a:off x="5724128" y="3055720"/>
                <a:ext cx="648072" cy="37328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/>
            <p:cNvSpPr txBox="1"/>
            <p:nvPr/>
          </p:nvSpPr>
          <p:spPr>
            <a:xfrm>
              <a:off x="6359042" y="2533988"/>
              <a:ext cx="567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A</a:t>
              </a:r>
              <a:r>
                <a:rPr lang="ko-KR" altLang="en-US" dirty="0" smtClean="0"/>
                <a:t>팀</a:t>
              </a:r>
              <a:endParaRPr lang="ko-KR" altLang="en-US" dirty="0"/>
            </a:p>
          </p:txBody>
        </p:sp>
        <p:grpSp>
          <p:nvGrpSpPr>
            <p:cNvPr id="33" name="그룹 32"/>
            <p:cNvGrpSpPr/>
            <p:nvPr/>
          </p:nvGrpSpPr>
          <p:grpSpPr>
            <a:xfrm flipH="1">
              <a:off x="7668344" y="2019779"/>
              <a:ext cx="711696" cy="1411818"/>
              <a:chOff x="5724128" y="2017182"/>
              <a:chExt cx="648072" cy="1411818"/>
            </a:xfrm>
          </p:grpSpPr>
          <p:cxnSp>
            <p:nvCxnSpPr>
              <p:cNvPr id="34" name="직선 화살표 연결선 33"/>
              <p:cNvCxnSpPr/>
              <p:nvPr/>
            </p:nvCxnSpPr>
            <p:spPr>
              <a:xfrm>
                <a:off x="5724128" y="2017182"/>
                <a:ext cx="648072" cy="40370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화살표 연결선 34"/>
              <p:cNvCxnSpPr/>
              <p:nvPr/>
            </p:nvCxnSpPr>
            <p:spPr>
              <a:xfrm>
                <a:off x="5724128" y="2371435"/>
                <a:ext cx="648072" cy="201853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/>
              <p:cNvCxnSpPr/>
              <p:nvPr/>
            </p:nvCxnSpPr>
            <p:spPr>
              <a:xfrm>
                <a:off x="5724128" y="2675224"/>
                <a:ext cx="648072" cy="50464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/>
              <p:cNvCxnSpPr/>
              <p:nvPr/>
            </p:nvCxnSpPr>
            <p:spPr>
              <a:xfrm flipV="1">
                <a:off x="5724128" y="2903320"/>
                <a:ext cx="648072" cy="93632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/>
              <p:nvPr/>
            </p:nvCxnSpPr>
            <p:spPr>
              <a:xfrm flipV="1">
                <a:off x="5724128" y="3055720"/>
                <a:ext cx="648072" cy="37328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/>
            <p:cNvSpPr txBox="1"/>
            <p:nvPr/>
          </p:nvSpPr>
          <p:spPr>
            <a:xfrm>
              <a:off x="7128208" y="2518387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</a:t>
              </a:r>
              <a:r>
                <a:rPr lang="ko-KR" altLang="en-US" dirty="0" smtClean="0"/>
                <a:t>팀</a:t>
              </a:r>
              <a:endParaRPr lang="ko-KR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804248" y="2515227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vs</a:t>
              </a:r>
              <a:endParaRPr lang="ko-KR" altLang="en-US" dirty="0"/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3728079" y="3662622"/>
            <a:ext cx="1364554" cy="846498"/>
            <a:chOff x="2987824" y="3662622"/>
            <a:chExt cx="1364554" cy="846498"/>
          </a:xfrm>
        </p:grpSpPr>
        <p:pic>
          <p:nvPicPr>
            <p:cNvPr id="43" name="Picture 2" descr="../_images/turtlebot3_models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32" t="34946" r="57597" b="10831"/>
            <a:stretch/>
          </p:blipFill>
          <p:spPr bwMode="auto">
            <a:xfrm>
              <a:off x="2987824" y="3662622"/>
              <a:ext cx="754096" cy="846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TextBox 43"/>
            <p:cNvSpPr txBox="1"/>
            <p:nvPr/>
          </p:nvSpPr>
          <p:spPr>
            <a:xfrm>
              <a:off x="3851920" y="3901205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r>
                <a:rPr lang="en-US" altLang="ko-KR" dirty="0" smtClean="0"/>
                <a:t> 5</a:t>
              </a:r>
              <a:endParaRPr lang="ko-KR" altLang="en-US" dirty="0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5944921" y="3662622"/>
            <a:ext cx="1491191" cy="846498"/>
            <a:chOff x="2987824" y="3662622"/>
            <a:chExt cx="1491191" cy="846498"/>
          </a:xfrm>
        </p:grpSpPr>
        <p:pic>
          <p:nvPicPr>
            <p:cNvPr id="47" name="Picture 2" descr="../_images/turtlebot3_models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32" t="34946" r="57597" b="10831"/>
            <a:stretch/>
          </p:blipFill>
          <p:spPr bwMode="auto">
            <a:xfrm>
              <a:off x="2987824" y="3662622"/>
              <a:ext cx="754096" cy="846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/>
            <p:cNvSpPr txBox="1"/>
            <p:nvPr/>
          </p:nvSpPr>
          <p:spPr>
            <a:xfrm>
              <a:off x="3851920" y="3901205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r>
                <a:rPr lang="en-US" altLang="ko-KR" dirty="0" smtClean="0"/>
                <a:t> 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5752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들어온 질문 및 의견들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개인플레이 가능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사람이 적었으면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세상에 도움이 되었으면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여러분들은 </a:t>
            </a:r>
            <a:r>
              <a:rPr lang="ko-KR" altLang="en-US" dirty="0" err="1" smtClean="0"/>
              <a:t>로봇가이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로봇을 다른 구성으로 해도 되나요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다른 요일은 안되나요</a:t>
            </a:r>
            <a:r>
              <a:rPr lang="en-US" altLang="ko-KR" dirty="0" smtClean="0"/>
              <a:t>?</a:t>
            </a:r>
          </a:p>
          <a:p>
            <a:r>
              <a:rPr lang="ko-KR" altLang="en-US" sz="2400" dirty="0" smtClean="0"/>
              <a:t>등등 매우 많음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74903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들어온 질문 및 의견들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잘 못하는데</a:t>
            </a:r>
            <a:r>
              <a:rPr lang="en-US" altLang="ko-KR" dirty="0" smtClean="0"/>
              <a:t>…</a:t>
            </a:r>
          </a:p>
          <a:p>
            <a:pPr lvl="1"/>
            <a:r>
              <a:rPr lang="ko-KR" altLang="en-US" sz="2400" dirty="0" smtClean="0"/>
              <a:t>표윤석 </a:t>
            </a:r>
            <a:r>
              <a:rPr lang="ko-KR" altLang="en-US" sz="2400" dirty="0"/>
              <a:t>박사 </a:t>
            </a:r>
            <a:r>
              <a:rPr lang="en-US" altLang="ko-KR" sz="2400" dirty="0"/>
              <a:t>ROS </a:t>
            </a:r>
            <a:r>
              <a:rPr lang="ko-KR" altLang="en-US" sz="2400" dirty="0" smtClean="0"/>
              <a:t>강의 수강 전제</a:t>
            </a:r>
            <a:endParaRPr lang="en-US" altLang="ko-KR" sz="2400" dirty="0" smtClean="0"/>
          </a:p>
          <a:p>
            <a:pPr lvl="1"/>
            <a:endParaRPr lang="en-US" altLang="ko-KR" sz="2400" dirty="0"/>
          </a:p>
          <a:p>
            <a:pPr lvl="1"/>
            <a:r>
              <a:rPr lang="ko-KR" altLang="en-US" sz="2400" dirty="0" smtClean="0"/>
              <a:t>예제 체험 시간에 짧고 굵게 </a:t>
            </a:r>
            <a:r>
              <a:rPr lang="en-US" altLang="ko-KR" sz="2400" dirty="0" smtClean="0"/>
              <a:t>ROS </a:t>
            </a:r>
            <a:r>
              <a:rPr lang="ko-KR" altLang="en-US" sz="2400" dirty="0" smtClean="0"/>
              <a:t>강의 진행합니다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endParaRPr lang="en-US" altLang="ko-KR" sz="2400" dirty="0" smtClean="0"/>
          </a:p>
          <a:p>
            <a:pPr lvl="1"/>
            <a:r>
              <a:rPr lang="ko-KR" altLang="en-US" sz="2400" dirty="0" smtClean="0"/>
              <a:t>예습 해서 오시는 것도 좋습니다</a:t>
            </a:r>
            <a:r>
              <a:rPr lang="en-US" altLang="ko-KR" sz="2400" dirty="0"/>
              <a:t> (http://</a:t>
            </a:r>
            <a:r>
              <a:rPr lang="en-US" altLang="ko-KR" sz="2400" dirty="0" smtClean="0"/>
              <a:t>wiki.ros.org/kinetic/Installation/Ubuntu)</a:t>
            </a:r>
            <a:br>
              <a:rPr lang="en-US" altLang="ko-KR" sz="2400" dirty="0" smtClean="0"/>
            </a:br>
            <a:endParaRPr lang="en-US" altLang="ko-KR" sz="2400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단체 </a:t>
            </a:r>
            <a:r>
              <a:rPr lang="ko-KR" altLang="en-US" dirty="0" err="1" smtClean="0"/>
              <a:t>카톡방을</a:t>
            </a:r>
            <a:r>
              <a:rPr lang="ko-KR" altLang="en-US" dirty="0" smtClean="0"/>
              <a:t> 만들자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어떠신가요</a:t>
            </a:r>
            <a:r>
              <a:rPr lang="en-US" altLang="ko-KR" sz="2400" dirty="0" smtClean="0"/>
              <a:t>?</a:t>
            </a:r>
          </a:p>
          <a:p>
            <a:pPr marL="457200" lvl="1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87976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인사 및 추가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20</a:t>
            </a:r>
            <a:r>
              <a:rPr lang="ko-KR" altLang="en-US" sz="2400" dirty="0" smtClean="0"/>
              <a:t>분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74879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팀 구성 </a:t>
            </a:r>
            <a:r>
              <a:rPr lang="en-US" altLang="ko-KR" dirty="0" smtClean="0"/>
              <a:t>(4</a:t>
            </a:r>
            <a:r>
              <a:rPr lang="ko-KR" altLang="en-US" dirty="0" smtClean="0"/>
              <a:t>월초</a:t>
            </a:r>
            <a:r>
              <a:rPr lang="en-US" altLang="ko-KR" dirty="0" smtClean="0"/>
              <a:t>~</a:t>
            </a:r>
            <a:r>
              <a:rPr lang="en-US" altLang="ko-KR" dirty="0"/>
              <a:t>6</a:t>
            </a:r>
            <a:r>
              <a:rPr lang="ko-KR" altLang="en-US" dirty="0" smtClean="0"/>
              <a:t>월초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587890" y="2091229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87890" y="304133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87890" y="3991440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587890" y="4941545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587890" y="586942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084168" y="2091229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84168" y="304133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84168" y="3991440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084168" y="4941545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084168" y="586942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95536" y="2091229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LIDAR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95536" y="304133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VR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95536" y="3991440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ML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95536" y="4941545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CTRL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95536" y="586942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SE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35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팀 구성 </a:t>
            </a:r>
            <a:r>
              <a:rPr lang="en-US" altLang="ko-KR" dirty="0" smtClean="0"/>
              <a:t>(6</a:t>
            </a:r>
            <a:r>
              <a:rPr lang="ko-KR" altLang="en-US" dirty="0" smtClean="0"/>
              <a:t>월에 </a:t>
            </a:r>
            <a:r>
              <a:rPr lang="ko-KR" altLang="en-US" dirty="0" err="1" smtClean="0"/>
              <a:t>제비뽑기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251520" y="3427822"/>
            <a:ext cx="760085" cy="76008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875701" y="2091229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LIDAR</a:t>
            </a:r>
          </a:p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(</a:t>
            </a:r>
            <a:r>
              <a:rPr lang="ko-KR" altLang="en-US" sz="2400" dirty="0" err="1" smtClean="0">
                <a:solidFill>
                  <a:schemeClr val="tx1"/>
                </a:solidFill>
              </a:rPr>
              <a:t>ㅁㅁㅁ</a:t>
            </a:r>
            <a:r>
              <a:rPr lang="en-US" altLang="ko-KR" sz="2400" dirty="0" smtClean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251520" y="4377927"/>
            <a:ext cx="760085" cy="76008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VTL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875701" y="304133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VR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875701" y="3991440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ML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875701" y="4941545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CTRL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875701" y="586942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SE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8244408" y="3427822"/>
            <a:ext cx="760085" cy="76008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076056" y="2091229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LIDAR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8244408" y="4377927"/>
            <a:ext cx="760085" cy="76008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VTL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76056" y="3041334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VR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076056" y="3991440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ML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076056" y="4941545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CTRL</a:t>
            </a:r>
            <a:br>
              <a:rPr lang="en-US" altLang="ko-KR" sz="2400" dirty="0" smtClean="0">
                <a:solidFill>
                  <a:schemeClr val="tx1"/>
                </a:solidFill>
              </a:rPr>
            </a:b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076056" y="5869424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SE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1875701" y="1496530"/>
            <a:ext cx="2280254" cy="38004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A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076056" y="1496530"/>
            <a:ext cx="2280254" cy="38004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B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20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altLang="ko-KR" dirty="0" smtClean="0"/>
          </a:p>
          <a:p>
            <a:pPr marL="0" indent="0" algn="ctr">
              <a:buNone/>
            </a:pPr>
            <a:r>
              <a:rPr lang="en-US" altLang="ko-KR" sz="16600" dirty="0" smtClean="0"/>
              <a:t>?</a:t>
            </a:r>
          </a:p>
          <a:p>
            <a:pPr marL="0" indent="0" algn="ctr">
              <a:buNone/>
            </a:pPr>
            <a:r>
              <a:rPr lang="en-US" altLang="ko-KR" sz="2800" dirty="0" smtClean="0">
                <a:solidFill>
                  <a:srgbClr val="00B0F0"/>
                </a:solidFill>
              </a:rPr>
              <a:t>#</a:t>
            </a:r>
            <a:r>
              <a:rPr lang="ko-KR" altLang="en-US" sz="2800" dirty="0" smtClean="0">
                <a:solidFill>
                  <a:srgbClr val="00B0F0"/>
                </a:solidFill>
              </a:rPr>
              <a:t>지금 말씀 드릴 수는 없습니다</a:t>
            </a:r>
            <a:endParaRPr lang="en-US" altLang="ko-KR" sz="2800" dirty="0" smtClean="0">
              <a:solidFill>
                <a:srgbClr val="00B0F0"/>
              </a:solidFill>
            </a:endParaRPr>
          </a:p>
          <a:p>
            <a:pPr marL="0" indent="0" algn="ctr">
              <a:buNone/>
            </a:pPr>
            <a:r>
              <a:rPr lang="en-US" altLang="ko-KR" sz="2800" dirty="0" smtClean="0">
                <a:solidFill>
                  <a:srgbClr val="00B0F0"/>
                </a:solidFill>
              </a:rPr>
              <a:t>#</a:t>
            </a:r>
            <a:r>
              <a:rPr lang="ko-KR" altLang="en-US" sz="2800" dirty="0" smtClean="0">
                <a:solidFill>
                  <a:srgbClr val="00B0F0"/>
                </a:solidFill>
              </a:rPr>
              <a:t>결코 섭섭한</a:t>
            </a:r>
            <a:r>
              <a:rPr lang="en-US" altLang="ko-KR" sz="2800" dirty="0" smtClean="0">
                <a:solidFill>
                  <a:srgbClr val="00B0F0"/>
                </a:solidFill>
              </a:rPr>
              <a:t>(?)</a:t>
            </a:r>
            <a:r>
              <a:rPr lang="ko-KR" altLang="en-US" sz="2800" dirty="0" smtClean="0">
                <a:solidFill>
                  <a:srgbClr val="00B0F0"/>
                </a:solidFill>
              </a:rPr>
              <a:t> 수준의 상품은 아닐 겁니다</a:t>
            </a:r>
            <a:endParaRPr lang="ko-KR" altLang="en-U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006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 지참 사항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78423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5" y="1614685"/>
            <a:ext cx="1281570" cy="80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2622033"/>
            <a:ext cx="763687" cy="1243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012711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987835"/>
            <a:ext cx="1466586" cy="45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9878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  <p:pic>
        <p:nvPicPr>
          <p:cNvPr id="1026" name="Picture 2" descr="micro sd card reader transcend에 대한 이미지 검색결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25" b="29137"/>
          <a:stretch/>
        </p:blipFill>
        <p:spPr bwMode="auto">
          <a:xfrm>
            <a:off x="955621" y="5013176"/>
            <a:ext cx="1775171" cy="77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72366" y="5171441"/>
            <a:ext cx="4225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/>
              <a:t>uSD</a:t>
            </a:r>
            <a:r>
              <a:rPr lang="en-US" altLang="ko-KR" sz="2400" b="1" dirty="0" smtClean="0"/>
              <a:t> Card Reader (</a:t>
            </a:r>
            <a:r>
              <a:rPr lang="ko-KR" altLang="en-US" sz="2400" b="1" dirty="0" smtClean="0"/>
              <a:t>조별 </a:t>
            </a:r>
            <a:r>
              <a:rPr lang="en-US" altLang="ko-KR" sz="2400" b="1" dirty="0" smtClean="0"/>
              <a:t>1</a:t>
            </a:r>
            <a:r>
              <a:rPr lang="ko-KR" altLang="en-US" sz="2400" b="1" dirty="0" smtClean="0"/>
              <a:t>개</a:t>
            </a:r>
            <a:r>
              <a:rPr lang="en-US" altLang="ko-KR" sz="2400" b="1" dirty="0" smtClean="0"/>
              <a:t>)</a:t>
            </a:r>
            <a:endParaRPr lang="ko-KR" altLang="en-US" sz="2400" b="1" dirty="0"/>
          </a:p>
        </p:txBody>
      </p:sp>
      <p:pic>
        <p:nvPicPr>
          <p:cNvPr id="1028" name="Picture 4" descr="micro usb usb cable에 대한 이미지 검색결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4" t="9990" r="9975" b="18881"/>
          <a:stretch/>
        </p:blipFill>
        <p:spPr bwMode="auto">
          <a:xfrm>
            <a:off x="1094521" y="4005064"/>
            <a:ext cx="1497370" cy="80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372366" y="4177049"/>
            <a:ext cx="5335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/>
              <a:t>microUSB</a:t>
            </a:r>
            <a:r>
              <a:rPr lang="en-US" altLang="ko-KR" sz="2400" b="1" dirty="0"/>
              <a:t>-</a:t>
            </a:r>
            <a:r>
              <a:rPr lang="en-US" altLang="ko-KR" sz="2400" b="1" dirty="0" smtClean="0"/>
              <a:t>to-USB Cable (</a:t>
            </a:r>
            <a:r>
              <a:rPr lang="ko-KR" altLang="en-US" sz="2400" b="1" dirty="0" smtClean="0"/>
              <a:t>조별 </a:t>
            </a:r>
            <a:r>
              <a:rPr lang="en-US" altLang="ko-KR" sz="2400" b="1" dirty="0" smtClean="0"/>
              <a:t>1</a:t>
            </a:r>
            <a:r>
              <a:rPr lang="ko-KR" altLang="en-US" sz="2400" b="1" dirty="0" smtClean="0"/>
              <a:t>개</a:t>
            </a:r>
            <a:r>
              <a:rPr lang="en-US" altLang="ko-KR" sz="24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PT </a:t>
            </a:r>
            <a:r>
              <a:rPr lang="ko-KR" altLang="en-US" dirty="0" smtClean="0"/>
              <a:t>자료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3429000"/>
            <a:ext cx="70804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https://github.com/ROBOTIS-Leon/PTDocs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9146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진행자 소개</a:t>
            </a:r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7" t="10557" r="19765" b="46943"/>
          <a:stretch/>
        </p:blipFill>
        <p:spPr bwMode="auto">
          <a:xfrm>
            <a:off x="520863" y="1381444"/>
            <a:ext cx="5688632" cy="262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2" t="16985" r="13032" b="30470"/>
          <a:stretch/>
        </p:blipFill>
        <p:spPr bwMode="auto">
          <a:xfrm>
            <a:off x="3810932" y="3717032"/>
            <a:ext cx="5051648" cy="2813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 descr="Image may contain: 3 people, people smili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2" t="16088" r="5263" b="5801"/>
          <a:stretch/>
        </p:blipFill>
        <p:spPr bwMode="auto">
          <a:xfrm>
            <a:off x="299996" y="4149080"/>
            <a:ext cx="3472057" cy="2237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09495" y="1395495"/>
            <a:ext cx="296671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이름</a:t>
            </a:r>
            <a:r>
              <a:rPr lang="en-US" altLang="ko-KR" dirty="0" smtClean="0"/>
              <a:t>:</a:t>
            </a:r>
            <a:br>
              <a:rPr lang="en-US" altLang="ko-KR" dirty="0" smtClean="0"/>
            </a:br>
            <a:r>
              <a:rPr lang="ko-KR" altLang="en-US" b="1" dirty="0" smtClean="0"/>
              <a:t>정 </a:t>
            </a:r>
            <a:r>
              <a:rPr lang="ko-KR" altLang="en-US" b="1" dirty="0" err="1" smtClean="0"/>
              <a:t>려운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연락처</a:t>
            </a:r>
            <a:r>
              <a:rPr lang="en-US" altLang="ko-KR" dirty="0" smtClean="0"/>
              <a:t>: </a:t>
            </a:r>
            <a:br>
              <a:rPr lang="en-US" altLang="ko-KR" dirty="0" smtClean="0"/>
            </a:br>
            <a:r>
              <a:rPr lang="en-US" altLang="ko-KR" b="1" dirty="0" smtClean="0">
                <a:hlinkClick r:id="rId5"/>
              </a:rPr>
              <a:t>rwjung@robotis.com</a:t>
            </a:r>
            <a:endParaRPr lang="en-US" altLang="ko-KR" b="1" dirty="0" smtClean="0"/>
          </a:p>
          <a:p>
            <a:endParaRPr lang="en-US" altLang="ko-KR" b="1" dirty="0"/>
          </a:p>
          <a:p>
            <a:r>
              <a:rPr lang="en-US" altLang="ko-KR" dirty="0" smtClean="0">
                <a:hlinkClick r:id="rId6"/>
              </a:rPr>
              <a:t>https</a:t>
            </a:r>
            <a:r>
              <a:rPr lang="en-US" altLang="ko-KR" dirty="0">
                <a:hlinkClick r:id="rId6"/>
              </a:rPr>
              <a:t>://</a:t>
            </a:r>
            <a:r>
              <a:rPr lang="en-US" altLang="ko-KR" dirty="0" smtClean="0">
                <a:hlinkClick r:id="rId6"/>
              </a:rPr>
              <a:t>www.facebook.com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/</a:t>
            </a:r>
            <a:r>
              <a:rPr lang="en-US" altLang="ko-KR" dirty="0" err="1"/>
              <a:t>ryuwoon.jung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52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 smtClean="0"/>
              <a:t>목표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자율주행 연구 및 개발 </a:t>
            </a:r>
            <a:r>
              <a:rPr lang="en-US" altLang="ko-KR" dirty="0" smtClean="0"/>
              <a:t>(TurtleBot3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1</a:t>
            </a:r>
            <a:r>
              <a:rPr lang="ko-KR" altLang="en-US" dirty="0" smtClean="0"/>
              <a:t>차 </a:t>
            </a:r>
            <a:r>
              <a:rPr lang="en-US" altLang="ko-KR" dirty="0" smtClean="0"/>
              <a:t>: MIT </a:t>
            </a:r>
            <a:r>
              <a:rPr lang="ko-KR" altLang="en-US" dirty="0" smtClean="0"/>
              <a:t>넘어서기 </a:t>
            </a:r>
            <a:r>
              <a:rPr lang="en-US" altLang="ko-KR" dirty="0" smtClean="0"/>
              <a:t>+ </a:t>
            </a:r>
            <a:r>
              <a:rPr lang="en-US" altLang="ko-KR" b="1" dirty="0" smtClean="0">
                <a:solidFill>
                  <a:srgbClr val="0070C0"/>
                </a:solidFill>
              </a:rPr>
              <a:t>@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</a:t>
            </a:r>
            <a:r>
              <a:rPr lang="en-US" altLang="ko-KR" sz="2000" dirty="0" smtClean="0"/>
              <a:t>(</a:t>
            </a:r>
            <a:r>
              <a:rPr lang="en-US" altLang="ko-KR" sz="2000" dirty="0" smtClean="0">
                <a:hlinkClick r:id="rId2"/>
              </a:rPr>
              <a:t>https://www.youtube.com/watch?v=b0B6S2Ca75Q</a:t>
            </a:r>
            <a:r>
              <a:rPr lang="en-US" altLang="ko-KR" sz="2000" dirty="0" smtClean="0"/>
              <a:t>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</a:t>
            </a:r>
            <a:r>
              <a:rPr lang="ko-KR" altLang="en-US" dirty="0" smtClean="0"/>
              <a:t>차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서로를 넘어서기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프로젝트 기간</a:t>
            </a:r>
            <a:r>
              <a:rPr lang="en-US" altLang="ko-KR" dirty="0" smtClean="0"/>
              <a:t>: 4</a:t>
            </a:r>
            <a:r>
              <a:rPr lang="ko-KR" altLang="en-US" dirty="0" smtClean="0"/>
              <a:t>월</a:t>
            </a:r>
            <a:r>
              <a:rPr lang="en-US" altLang="ko-KR" dirty="0" smtClean="0"/>
              <a:t>~9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(</a:t>
            </a:r>
            <a:r>
              <a:rPr lang="ko-KR" altLang="en-US" dirty="0" smtClean="0"/>
              <a:t>다음 프로젝트 기획 이미 완료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smtClean="0"/>
              <a:t>인원</a:t>
            </a:r>
            <a:r>
              <a:rPr lang="en-US" altLang="ko-KR" dirty="0" smtClean="0"/>
              <a:t>: </a:t>
            </a:r>
            <a:r>
              <a:rPr lang="ko-KR" altLang="en-US" dirty="0"/>
              <a:t>한국팀 </a:t>
            </a:r>
            <a:r>
              <a:rPr lang="en-US" altLang="ko-KR" dirty="0" smtClean="0"/>
              <a:t>- 4</a:t>
            </a:r>
            <a:r>
              <a:rPr lang="ko-KR" altLang="en-US" dirty="0" smtClean="0"/>
              <a:t>월</a:t>
            </a:r>
            <a:r>
              <a:rPr lang="ko-KR" altLang="en-US" dirty="0"/>
              <a:t>초</a:t>
            </a:r>
            <a:r>
              <a:rPr lang="en-US" altLang="ko-KR" dirty="0" smtClean="0"/>
              <a:t>~5</a:t>
            </a:r>
            <a:r>
              <a:rPr lang="ko-KR" altLang="en-US" dirty="0" smtClean="0"/>
              <a:t>월초 </a:t>
            </a:r>
            <a:r>
              <a:rPr lang="en-US" altLang="ko-KR" dirty="0" smtClean="0"/>
              <a:t>:  2</a:t>
            </a:r>
            <a:r>
              <a:rPr lang="ko-KR" altLang="en-US" dirty="0" smtClean="0"/>
              <a:t>명</a:t>
            </a:r>
            <a:r>
              <a:rPr lang="en-US" altLang="ko-KR" dirty="0" smtClean="0"/>
              <a:t> x 5</a:t>
            </a:r>
            <a:r>
              <a:rPr lang="ko-KR" altLang="en-US" dirty="0"/>
              <a:t>조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             - 5</a:t>
            </a:r>
            <a:r>
              <a:rPr lang="ko-KR" altLang="en-US" dirty="0" err="1" smtClean="0"/>
              <a:t>월중</a:t>
            </a:r>
            <a:r>
              <a:rPr lang="en-US" altLang="ko-KR" dirty="0" smtClean="0"/>
              <a:t>~         : 5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x 2</a:t>
            </a:r>
            <a:r>
              <a:rPr lang="ko-KR" altLang="en-US" dirty="0" smtClean="0"/>
              <a:t>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    </a:t>
            </a:r>
            <a:r>
              <a:rPr lang="ko-KR" altLang="en-US" dirty="0" smtClean="0"/>
              <a:t>외국팀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별도 관리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유종의 미</a:t>
            </a:r>
            <a:r>
              <a:rPr lang="en-US" altLang="ko-KR" dirty="0"/>
              <a:t>: </a:t>
            </a:r>
            <a:r>
              <a:rPr lang="ko-KR" altLang="en-US" dirty="0" smtClean="0"/>
              <a:t>전시회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출전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en-US" altLang="ko-KR" dirty="0"/>
              <a:t>Workshop / </a:t>
            </a:r>
            <a:r>
              <a:rPr lang="ko-KR" altLang="en-US" dirty="0"/>
              <a:t>발표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1. ICRA2017 Singapore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smtClean="0"/>
              <a:t>5/29)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2. IROS2017 &amp; ROSCon2017 Canada (9/21 , 9/24)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유의사항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 smtClean="0"/>
              <a:t>Opened Project</a:t>
            </a:r>
          </a:p>
          <a:p>
            <a:pPr lvl="1"/>
            <a:r>
              <a:rPr lang="en-US" altLang="ko-KR" dirty="0" smtClean="0"/>
              <a:t>Open Source</a:t>
            </a:r>
            <a:r>
              <a:rPr lang="ko-KR" altLang="en-US" dirty="0" smtClean="0"/>
              <a:t>가 원칙 </a:t>
            </a:r>
            <a:r>
              <a:rPr lang="en-US" altLang="ko-KR" dirty="0" smtClean="0"/>
              <a:t>(</a:t>
            </a:r>
            <a:r>
              <a:rPr lang="ko-KR" altLang="en-US" b="1" dirty="0" smtClean="0"/>
              <a:t>공용 </a:t>
            </a:r>
            <a:r>
              <a:rPr lang="en-US" altLang="ko-KR" b="1" dirty="0" smtClean="0"/>
              <a:t>GITHUB </a:t>
            </a:r>
            <a:r>
              <a:rPr lang="en-US" altLang="ko-KR" b="1" dirty="0" err="1" smtClean="0"/>
              <a:t>Reposit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을 통해 공개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단</a:t>
            </a:r>
            <a:r>
              <a:rPr lang="en-US" altLang="ko-KR" dirty="0" smtClean="0"/>
              <a:t>, Author </a:t>
            </a:r>
            <a:r>
              <a:rPr lang="ko-KR" altLang="en-US" dirty="0" smtClean="0"/>
              <a:t>는 </a:t>
            </a:r>
            <a:r>
              <a:rPr lang="ko-KR" altLang="en-US" u="sng" dirty="0" smtClean="0"/>
              <a:t>개발자명 </a:t>
            </a:r>
            <a:r>
              <a:rPr lang="en-US" altLang="ko-KR" u="sng" dirty="0" smtClean="0"/>
              <a:t>(</a:t>
            </a:r>
            <a:r>
              <a:rPr lang="ko-KR" altLang="en-US" b="1" u="sng" dirty="0" smtClean="0"/>
              <a:t>여러분의 성함</a:t>
            </a:r>
            <a:r>
              <a:rPr lang="en-US" altLang="ko-KR" u="sng" dirty="0" smtClean="0"/>
              <a:t>)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 기입됨 </a:t>
            </a:r>
            <a:r>
              <a:rPr lang="en-US" altLang="ko-KR" dirty="0" smtClean="0"/>
              <a:t>(</a:t>
            </a:r>
            <a:r>
              <a:rPr lang="ko-KR" altLang="en-US" dirty="0" smtClean="0"/>
              <a:t>논문과 유</a:t>
            </a:r>
            <a:r>
              <a:rPr lang="ko-KR" altLang="en-US" dirty="0"/>
              <a:t>사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Community </a:t>
            </a:r>
            <a:r>
              <a:rPr lang="ko-KR" altLang="en-US" dirty="0" smtClean="0"/>
              <a:t>활성화 기여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“</a:t>
            </a:r>
            <a:r>
              <a:rPr lang="ko-KR" altLang="en-US" dirty="0" smtClean="0"/>
              <a:t>나는 내 것만 할래</a:t>
            </a:r>
            <a:r>
              <a:rPr lang="en-US" altLang="ko-KR" dirty="0" smtClean="0"/>
              <a:t>” X</a:t>
            </a:r>
            <a:endParaRPr lang="ko-KR" altLang="en-US" dirty="0" smtClean="0"/>
          </a:p>
          <a:p>
            <a:endParaRPr lang="en-US" altLang="ko-KR" b="1" dirty="0" smtClean="0"/>
          </a:p>
          <a:p>
            <a:r>
              <a:rPr lang="ko-KR" altLang="en-US" dirty="0" smtClean="0"/>
              <a:t>수많은 지원자 중에서 선발된 여러분</a:t>
            </a:r>
            <a:endParaRPr lang="en-US" altLang="ko-KR" dirty="0" smtClean="0"/>
          </a:p>
          <a:p>
            <a:pPr lvl="1"/>
            <a:r>
              <a:rPr lang="ko-KR" altLang="en-US" b="1" dirty="0" smtClean="0"/>
              <a:t>참여도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매주 수요일</a:t>
            </a:r>
            <a:r>
              <a:rPr lang="en-US" altLang="ko-KR" b="1" dirty="0" smtClean="0"/>
              <a:t>)</a:t>
            </a:r>
            <a:r>
              <a:rPr lang="ko-KR" altLang="en-US" dirty="0" smtClean="0"/>
              <a:t> 및 </a:t>
            </a:r>
            <a:r>
              <a:rPr lang="ko-KR" altLang="en-US" b="1" dirty="0" smtClean="0"/>
              <a:t>팀 내부 의견 고려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b="1" dirty="0" smtClean="0">
                <a:solidFill>
                  <a:srgbClr val="FF0000"/>
                </a:solidFill>
              </a:rPr>
              <a:t>선발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대기자</a:t>
            </a:r>
            <a:r>
              <a:rPr lang="ko-KR" altLang="en-US" dirty="0" err="1" smtClean="0">
                <a:solidFill>
                  <a:srgbClr val="FF0000"/>
                </a:solidFill>
              </a:rPr>
              <a:t>로</a:t>
            </a:r>
            <a:r>
              <a:rPr lang="ko-KR" altLang="en-US" dirty="0" smtClean="0">
                <a:solidFill>
                  <a:srgbClr val="FF0000"/>
                </a:solidFill>
              </a:rPr>
              <a:t> 대체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endParaRPr lang="en-US" altLang="ko-KR" dirty="0" smtClean="0"/>
          </a:p>
          <a:p>
            <a:r>
              <a:rPr lang="ko-KR" altLang="en-US" dirty="0" smtClean="0"/>
              <a:t>기자재 </a:t>
            </a:r>
            <a:r>
              <a:rPr lang="ko-KR" altLang="en-US" b="1" dirty="0" smtClean="0"/>
              <a:t>심각한 파손</a:t>
            </a:r>
            <a:r>
              <a:rPr lang="ko-KR" altLang="en-US" dirty="0" smtClean="0"/>
              <a:t> 또는 </a:t>
            </a:r>
            <a:r>
              <a:rPr lang="ko-KR" altLang="en-US" b="1" dirty="0" smtClean="0"/>
              <a:t>분실</a:t>
            </a:r>
            <a:r>
              <a:rPr lang="ko-KR" altLang="en-US" dirty="0" smtClean="0"/>
              <a:t> 시 배상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첫번째</a:t>
            </a:r>
            <a:r>
              <a:rPr lang="ko-KR" altLang="en-US" dirty="0" smtClean="0"/>
              <a:t> 모임 </a:t>
            </a:r>
            <a:r>
              <a:rPr lang="en-US" altLang="ko-KR" dirty="0" smtClean="0"/>
              <a:t>(</a:t>
            </a:r>
            <a:r>
              <a:rPr lang="en-US" altLang="ko-KR" dirty="0"/>
              <a:t>2017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 </a:t>
            </a:r>
            <a:r>
              <a:rPr lang="en-US" altLang="ko-KR" dirty="0"/>
              <a:t>22</a:t>
            </a:r>
            <a:r>
              <a:rPr lang="ko-KR" altLang="en-US" dirty="0" smtClean="0"/>
              <a:t>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시 동의서 일괄 서명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수시로 로봇에 대한 </a:t>
            </a:r>
            <a:r>
              <a:rPr lang="en-US" altLang="ko-KR" dirty="0" smtClean="0"/>
              <a:t>Feedback </a:t>
            </a:r>
            <a:r>
              <a:rPr lang="ko-KR" altLang="en-US" dirty="0" smtClean="0"/>
              <a:t>요청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56594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우리의 과제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MIT </a:t>
            </a:r>
            <a:r>
              <a:rPr lang="en-US" altLang="ko-KR" sz="2400" dirty="0" err="1" smtClean="0"/>
              <a:t>DuckieTown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기본 </a:t>
            </a:r>
            <a:r>
              <a:rPr lang="ko-KR" altLang="en-US" sz="2400" dirty="0" err="1" smtClean="0"/>
              <a:t>컨셉</a:t>
            </a:r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+@ (</a:t>
            </a:r>
            <a:r>
              <a:rPr lang="ko-KR" altLang="en-US" sz="2400" dirty="0" smtClean="0"/>
              <a:t>추가 </a:t>
            </a:r>
            <a:r>
              <a:rPr lang="ko-KR" altLang="en-US" sz="2400" dirty="0" err="1" smtClean="0"/>
              <a:t>컨셉</a:t>
            </a:r>
            <a:r>
              <a:rPr lang="en-US" altLang="ko-KR" sz="2400" dirty="0" smtClean="0"/>
              <a:t>)</a:t>
            </a:r>
          </a:p>
          <a:p>
            <a:endParaRPr lang="en-US" altLang="ko-KR" sz="2400" dirty="0" smtClean="0"/>
          </a:p>
        </p:txBody>
      </p:sp>
      <p:pic>
        <p:nvPicPr>
          <p:cNvPr id="6146" name="Picture 2" descr="「mit duckietown」の画像検索結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3024336" cy="1995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067944" y="1844824"/>
            <a:ext cx="19784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차선 인식</a:t>
            </a:r>
            <a:endParaRPr lang="en-US" altLang="ko-KR" dirty="0" smtClean="0"/>
          </a:p>
          <a:p>
            <a:r>
              <a:rPr lang="ko-KR" altLang="en-US" dirty="0" smtClean="0"/>
              <a:t>물체 칼라 인식</a:t>
            </a:r>
            <a:endParaRPr lang="en-US" altLang="ko-KR" dirty="0" smtClean="0"/>
          </a:p>
          <a:p>
            <a:r>
              <a:rPr lang="en-US" altLang="ko-KR" dirty="0" err="1" smtClean="0"/>
              <a:t>AprilTag</a:t>
            </a:r>
            <a:r>
              <a:rPr lang="en-US" altLang="ko-KR" dirty="0" smtClean="0"/>
              <a:t> </a:t>
            </a:r>
            <a:r>
              <a:rPr lang="ko-KR" altLang="en-US" dirty="0" smtClean="0"/>
              <a:t>인식</a:t>
            </a:r>
            <a:endParaRPr lang="en-US" altLang="ko-KR" dirty="0" smtClean="0"/>
          </a:p>
          <a:p>
            <a:r>
              <a:rPr lang="en-US" altLang="ko-KR" dirty="0" smtClean="0"/>
              <a:t>LED </a:t>
            </a:r>
            <a:r>
              <a:rPr lang="ko-KR" altLang="en-US" dirty="0" smtClean="0"/>
              <a:t>조명 색 인식</a:t>
            </a:r>
            <a:endParaRPr lang="en-US" altLang="ko-KR" dirty="0" smtClean="0"/>
          </a:p>
          <a:p>
            <a:r>
              <a:rPr lang="en-US" altLang="ko-KR" dirty="0" smtClean="0"/>
              <a:t>Night Vision</a:t>
            </a:r>
          </a:p>
          <a:p>
            <a:endParaRPr lang="en-US" altLang="ko-KR" dirty="0"/>
          </a:p>
          <a:p>
            <a:r>
              <a:rPr lang="en-US" altLang="ko-KR" dirty="0" smtClean="0"/>
              <a:t>PID </a:t>
            </a:r>
            <a:r>
              <a:rPr lang="ko-KR" altLang="en-US" dirty="0" smtClean="0"/>
              <a:t>제어</a:t>
            </a:r>
            <a:endParaRPr lang="ko-KR" altLang="en-US" dirty="0"/>
          </a:p>
        </p:txBody>
      </p:sp>
      <p:pic>
        <p:nvPicPr>
          <p:cNvPr id="6152" name="Picture 8" descr="「차량 인식」の画像検索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840" y="4509120"/>
            <a:ext cx="2828731" cy="212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「벽돌」の画像検索結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2924944"/>
            <a:ext cx="1748695" cy="122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046371" y="2381025"/>
            <a:ext cx="683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 smtClean="0"/>
              <a:t>+</a:t>
            </a:r>
            <a:endParaRPr lang="ko-KR" altLang="en-US" sz="5400" b="1" dirty="0"/>
          </a:p>
        </p:txBody>
      </p:sp>
      <p:pic>
        <p:nvPicPr>
          <p:cNvPr id="6156" name="Picture 12" descr="「표지판」の画像検索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665875"/>
            <a:ext cx="1808039" cy="180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폭발 1 18"/>
          <p:cNvSpPr/>
          <p:nvPr/>
        </p:nvSpPr>
        <p:spPr>
          <a:xfrm rot="20700000">
            <a:off x="6565846" y="1066717"/>
            <a:ext cx="2572873" cy="1816146"/>
          </a:xfrm>
          <a:prstGeom prst="irregularSeal1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할 게</a:t>
            </a:r>
            <a:r>
              <a:rPr lang="en-US" altLang="ko-KR" sz="2000" b="1" dirty="0" smtClean="0">
                <a:solidFill>
                  <a:schemeClr val="tx1"/>
                </a:solidFill>
              </a:rPr>
              <a:t/>
            </a:r>
            <a:br>
              <a:rPr lang="en-US" altLang="ko-KR" sz="2000" b="1" dirty="0" smtClean="0">
                <a:solidFill>
                  <a:schemeClr val="tx1"/>
                </a:solidFill>
              </a:rPr>
            </a:br>
            <a:r>
              <a:rPr lang="ko-KR" altLang="en-US" sz="2000" b="1" dirty="0" smtClean="0">
                <a:solidFill>
                  <a:schemeClr val="tx1"/>
                </a:solidFill>
              </a:rPr>
              <a:t>무지 많다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관련 이미지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9" b="14395"/>
          <a:stretch/>
        </p:blipFill>
        <p:spPr bwMode="auto">
          <a:xfrm>
            <a:off x="348329" y="4509121"/>
            <a:ext cx="3501914" cy="212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55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TurtleBot3?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2017</a:t>
            </a:r>
            <a:r>
              <a:rPr lang="ko-KR" altLang="en-US" sz="2400" dirty="0" smtClean="0"/>
              <a:t>년부터 </a:t>
            </a:r>
            <a:r>
              <a:rPr lang="en-US" altLang="ko-KR" sz="2400" dirty="0" smtClean="0"/>
              <a:t>ROS (Robot Operating System) </a:t>
            </a:r>
            <a:r>
              <a:rPr lang="ko-KR" altLang="en-US" sz="2400" dirty="0" smtClean="0"/>
              <a:t>의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공식 </a:t>
            </a:r>
            <a:r>
              <a:rPr lang="ko-KR" altLang="en-US" sz="2400" dirty="0" err="1" smtClean="0"/>
              <a:t>리퍼런스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모바일</a:t>
            </a:r>
            <a:r>
              <a:rPr lang="ko-KR" altLang="en-US" sz="2400" dirty="0" smtClean="0"/>
              <a:t> 로봇</a:t>
            </a:r>
            <a:endParaRPr lang="en-US" altLang="ko-KR" sz="2400" dirty="0" smtClean="0"/>
          </a:p>
        </p:txBody>
      </p:sp>
      <p:pic>
        <p:nvPicPr>
          <p:cNvPr id="3080" name="Picture 8" descr="https://lh4.googleusercontent.com/vk0DVYkjsVhJUJjONGh_wqCHEszw1vEaamcwXvDAfGr8Z8U6dZ2kKjvvjjD8U4lJfOTeJRjPoIHRoObvpqrn3dCJpmjhgdDMoZH-bovugfeBvMD1yS-wqGydzSf7YWcEUmnEtK17y9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2780927"/>
            <a:ext cx="4968552" cy="372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../_images/turtlebot3_model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8" t="7189" r="57597" b="10831"/>
          <a:stretch/>
        </p:blipFill>
        <p:spPr bwMode="auto">
          <a:xfrm>
            <a:off x="539552" y="2780927"/>
            <a:ext cx="2555632" cy="375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67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TurtleBot3 </a:t>
            </a:r>
            <a:r>
              <a:rPr lang="ko-KR" altLang="en-US" dirty="0" smtClean="0"/>
              <a:t>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기본 기능</a:t>
            </a:r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추</a:t>
            </a:r>
            <a:r>
              <a:rPr lang="ko-KR" altLang="en-US" sz="2400" dirty="0"/>
              <a:t>가</a:t>
            </a:r>
            <a:r>
              <a:rPr lang="ko-KR" altLang="en-US" sz="2400" dirty="0" smtClean="0"/>
              <a:t> 기능</a:t>
            </a:r>
            <a:endParaRPr lang="en-US" altLang="ko-KR" sz="2400" dirty="0" smtClean="0"/>
          </a:p>
          <a:p>
            <a:endParaRPr lang="en-US" altLang="ko-KR" sz="2400" dirty="0" smtClean="0"/>
          </a:p>
        </p:txBody>
      </p:sp>
      <p:grpSp>
        <p:nvGrpSpPr>
          <p:cNvPr id="7" name="그룹 6"/>
          <p:cNvGrpSpPr/>
          <p:nvPr/>
        </p:nvGrpSpPr>
        <p:grpSpPr>
          <a:xfrm>
            <a:off x="1115616" y="1873424"/>
            <a:ext cx="6910737" cy="2235319"/>
            <a:chOff x="251520" y="2132856"/>
            <a:chExt cx="8710937" cy="2817604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2132856"/>
              <a:ext cx="4246440" cy="2388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6016" y="2132856"/>
              <a:ext cx="4246441" cy="2388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979022" y="4581128"/>
              <a:ext cx="7914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SLAM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067230" y="4581128"/>
              <a:ext cx="1544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NAVIGATION</a:t>
              </a:r>
              <a:endParaRPr lang="ko-KR" altLang="en-US" dirty="0"/>
            </a:p>
          </p:txBody>
        </p:sp>
      </p:grp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465712"/>
            <a:ext cx="3368872" cy="1894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697314" y="6453336"/>
            <a:ext cx="220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Vision Recognition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657480" y="5059264"/>
            <a:ext cx="3761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/>
              <a:t> + Machine Learning?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8516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MIT </a:t>
            </a:r>
            <a:r>
              <a:rPr lang="ko-KR" altLang="en-US" dirty="0" smtClean="0"/>
              <a:t>보다 높은 레벨을 추구</a:t>
            </a:r>
            <a:endParaRPr lang="ko-KR" altLang="en-US" dirty="0"/>
          </a:p>
        </p:txBody>
      </p:sp>
      <p:pic>
        <p:nvPicPr>
          <p:cNvPr id="1026" name="Picture 2" descr="duckietown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1525565"/>
            <a:ext cx="3960439" cy="222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미로찾기 로봇 벽에 대한 이미지 검색결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1" b="12603"/>
          <a:stretch/>
        </p:blipFill>
        <p:spPr bwMode="auto">
          <a:xfrm>
            <a:off x="323529" y="4257639"/>
            <a:ext cx="4122294" cy="231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24514" y="1506772"/>
            <a:ext cx="2943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Vision Recognition</a:t>
            </a:r>
            <a:endParaRPr lang="ko-KR" alt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275014" y="4005064"/>
            <a:ext cx="2755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Depth Perception</a:t>
            </a:r>
            <a:endParaRPr lang="ko-KR" altLang="en-US" sz="2400" b="1" dirty="0"/>
          </a:p>
        </p:txBody>
      </p:sp>
      <p:pic>
        <p:nvPicPr>
          <p:cNvPr id="1032" name="Picture 8" descr="차선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3" t="10999" r="16852" b="19055"/>
          <a:stretch/>
        </p:blipFill>
        <p:spPr bwMode="auto">
          <a:xfrm>
            <a:off x="5179441" y="2128385"/>
            <a:ext cx="3033195" cy="1624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일본 골목길에 대한 이미지 검색결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61"/>
          <a:stretch/>
        </p:blipFill>
        <p:spPr bwMode="auto">
          <a:xfrm>
            <a:off x="4779165" y="4653136"/>
            <a:ext cx="3934748" cy="193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940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/>
              <a:t>2017/03/29 – </a:t>
            </a:r>
            <a:r>
              <a:rPr lang="ko-KR" altLang="en-US" sz="2400" dirty="0" smtClean="0"/>
              <a:t>첫 모임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내용 전달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인사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배정</a:t>
            </a:r>
            <a:r>
              <a:rPr lang="en-US" altLang="ko-KR" sz="2400" dirty="0" smtClean="0"/>
              <a:t>)</a:t>
            </a:r>
          </a:p>
          <a:p>
            <a:r>
              <a:rPr lang="en-US" altLang="ko-KR" sz="2400" dirty="0"/>
              <a:t>2017/04/05 </a:t>
            </a:r>
            <a:r>
              <a:rPr lang="en-US" altLang="ko-KR" sz="2400" dirty="0" smtClean="0"/>
              <a:t>– TurtleBot3 </a:t>
            </a:r>
            <a:r>
              <a:rPr lang="ko-KR" altLang="en-US" sz="2400" dirty="0" smtClean="0"/>
              <a:t>조립 및 간단 구동</a:t>
            </a:r>
            <a:endParaRPr lang="en-US" altLang="ko-KR" sz="2400" dirty="0" smtClean="0"/>
          </a:p>
          <a:p>
            <a:r>
              <a:rPr lang="en-US" altLang="ko-KR" sz="2400" dirty="0"/>
              <a:t>2017/04/12 </a:t>
            </a:r>
            <a:r>
              <a:rPr lang="en-US" altLang="ko-KR" sz="2400" dirty="0" smtClean="0"/>
              <a:t>– TurtleBot3 SLAM &amp; Navigation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TurtleBot3 Lane Following @ DT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각 예제 추가 체험 예비일 </a:t>
            </a:r>
            <a:endParaRPr lang="en-US" altLang="ko-KR" sz="2400" dirty="0" smtClean="0"/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563</Words>
  <Application>Microsoft Office PowerPoint</Application>
  <PresentationFormat>화면 슬라이드 쇼(4:3)</PresentationFormat>
  <Paragraphs>189</Paragraphs>
  <Slides>19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0" baseType="lpstr">
      <vt:lpstr>Office 테마</vt:lpstr>
      <vt:lpstr>PowerPoint 프레젠테이션</vt:lpstr>
      <vt:lpstr>진행자 소개</vt:lpstr>
      <vt:lpstr>프로젝트 소개</vt:lpstr>
      <vt:lpstr>유의사항</vt:lpstr>
      <vt:lpstr>우리의 과제</vt:lpstr>
      <vt:lpstr>TurtleBot3?</vt:lpstr>
      <vt:lpstr>TurtleBot3 기능</vt:lpstr>
      <vt:lpstr>MIT 보다 높은 레벨을 추구</vt:lpstr>
      <vt:lpstr>TB3 자율주행 1기 일정</vt:lpstr>
      <vt:lpstr>인원 구성</vt:lpstr>
      <vt:lpstr>들어온 질문 및 의견들</vt:lpstr>
      <vt:lpstr>들어온 질문 및 의견들</vt:lpstr>
      <vt:lpstr>인사 및 추가 질문 타임</vt:lpstr>
      <vt:lpstr>팀 구성 (4월초~6월초)</vt:lpstr>
      <vt:lpstr>팀 구성 (6월에 제비뽑기)</vt:lpstr>
      <vt:lpstr>상품</vt:lpstr>
      <vt:lpstr>다음주 필요 지참 사항</vt:lpstr>
      <vt:lpstr>PT 자료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Platform</cp:lastModifiedBy>
  <cp:revision>72</cp:revision>
  <dcterms:created xsi:type="dcterms:W3CDTF">2017-03-04T12:08:10Z</dcterms:created>
  <dcterms:modified xsi:type="dcterms:W3CDTF">2017-03-27T06:55:59Z</dcterms:modified>
</cp:coreProperties>
</file>

<file path=docProps/thumbnail.jpeg>
</file>